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sldIdLst>
    <p:sldId id="256" r:id="rId3"/>
    <p:sldId id="257" r:id="rId4"/>
    <p:sldId id="259" r:id="rId5"/>
    <p:sldId id="261" r:id="rId6"/>
    <p:sldId id="270" r:id="rId7"/>
    <p:sldId id="271" r:id="rId8"/>
    <p:sldId id="272" r:id="rId9"/>
    <p:sldId id="267" r:id="rId10"/>
    <p:sldId id="264" r:id="rId11"/>
    <p:sldId id="265" r:id="rId12"/>
    <p:sldId id="266"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3300"/>
    <a:srgbClr val="000000"/>
    <a:srgbClr val="914709"/>
    <a:srgbClr val="7E30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50" d="100"/>
          <a:sy n="50" d="100"/>
        </p:scale>
        <p:origin x="-1470" y="-6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0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409760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147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062819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71813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862808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711705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14603C-723C-4065-BE10-256E1F81D0A7}" type="datetimeFigureOut">
              <a:rPr lang="en-GB" smtClean="0"/>
              <a:t>26/05/2014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951791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14603C-723C-4065-BE10-256E1F81D0A7}" type="datetimeFigureOut">
              <a:rPr lang="en-GB" smtClean="0"/>
              <a:t>26/05/2014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493910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26/05/2014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433880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18508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911309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342015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22671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18642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26/05/2014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5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164028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14603C-723C-4065-BE10-256E1F81D0A7}" type="datetimeFigureOut">
              <a:rPr lang="en-GB" smtClean="0"/>
              <a:t>26/05/2014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38339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14603C-723C-4065-BE10-256E1F81D0A7}" type="datetimeFigureOut">
              <a:rPr lang="en-GB" smtClean="0"/>
              <a:t>26/05/2014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59622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26/05/2014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00222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73563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26/05/2014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27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F14603C-723C-4065-BE10-256E1F81D0A7}" type="datetimeFigureOut">
              <a:rPr lang="en-GB" smtClean="0"/>
              <a:t>26/05/2014</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B5F36D-E791-4A73-BC96-32460B8BB390}"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499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4603C-723C-4065-BE10-256E1F81D0A7}" type="datetimeFigureOut">
              <a:rPr lang="en-GB" smtClean="0"/>
              <a:t>26/05/2014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5F36D-E791-4A73-BC96-32460B8BB390}" type="slidenum">
              <a:rPr lang="en-GB" smtClean="0"/>
              <a:t>‹#›</a:t>
            </a:fld>
            <a:endParaRPr lang="en-GB"/>
          </a:p>
        </p:txBody>
      </p:sp>
    </p:spTree>
    <p:extLst>
      <p:ext uri="{BB962C8B-B14F-4D97-AF65-F5344CB8AC3E}">
        <p14:creationId xmlns:p14="http://schemas.microsoft.com/office/powerpoint/2010/main" val="291000020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2" descr="http://www.sailwhisper.com/logs/images_20060604_1/Larger/AucklandFromMtVict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9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4933950" y="1043030"/>
            <a:ext cx="7079859" cy="898312"/>
          </a:xfrm>
        </p:spPr>
        <p:txBody>
          <a:bodyPr>
            <a:noAutofit/>
          </a:bodyPr>
          <a:lstStyle/>
          <a:p>
            <a:r>
              <a:rPr lang="en-GB" sz="2800" dirty="0" smtClean="0">
                <a:solidFill>
                  <a:schemeClr val="tx1"/>
                </a:solidFill>
                <a:latin typeface="Aharoni" panose="02010803020104030203" pitchFamily="2" charset="-79"/>
                <a:cs typeface="Aharoni" panose="02010803020104030203" pitchFamily="2" charset="-79"/>
              </a:rPr>
              <a:t>An Insider’s Guide to the City of Sails</a:t>
            </a:r>
            <a:endParaRPr lang="en-GB" sz="2800" dirty="0">
              <a:solidFill>
                <a:schemeClr val="tx1"/>
              </a:solidFill>
              <a:latin typeface="Aharoni" panose="02010803020104030203" pitchFamily="2" charset="-79"/>
              <a:cs typeface="Aharoni" panose="02010803020104030203" pitchFamily="2" charset="-79"/>
            </a:endParaRPr>
          </a:p>
        </p:txBody>
      </p:sp>
      <p:sp>
        <p:nvSpPr>
          <p:cNvPr id="6" name="Rectangle 5"/>
          <p:cNvSpPr/>
          <p:nvPr/>
        </p:nvSpPr>
        <p:spPr>
          <a:xfrm>
            <a:off x="7146490" y="119700"/>
            <a:ext cx="3831498" cy="1200329"/>
          </a:xfrm>
          <a:prstGeom prst="rect">
            <a:avLst/>
          </a:prstGeom>
          <a:noFill/>
        </p:spPr>
        <p:txBody>
          <a:bodyPr wrap="none" lIns="91440" tIns="45720" rIns="91440" bIns="45720">
            <a:spAutoFit/>
          </a:bodyPr>
          <a:lstStyle/>
          <a:p>
            <a:pPr algn="ctr"/>
            <a:r>
              <a:rPr lang="en-GB" sz="7200" b="1" cap="none" spc="0" dirty="0" smtClean="0">
                <a:ln w="9525">
                  <a:solidFill>
                    <a:schemeClr val="bg1"/>
                  </a:solidFill>
                  <a:prstDash val="solid"/>
                </a:ln>
                <a:effectLst>
                  <a:outerShdw blurRad="12700" dist="38100" dir="2700000" algn="tl" rotWithShape="0">
                    <a:schemeClr val="accent5">
                      <a:lumMod val="60000"/>
                      <a:lumOff val="40000"/>
                    </a:schemeClr>
                  </a:outerShdw>
                </a:effectLst>
                <a:latin typeface="Android" pitchFamily="2" charset="0"/>
                <a:cs typeface="Andalus" panose="02020603050405020304" pitchFamily="18" charset="-78"/>
              </a:rPr>
              <a:t>T </a:t>
            </a:r>
            <a:r>
              <a:rPr lang="en-GB" sz="7200" b="1" cap="none" spc="0" dirty="0" smtClean="0">
                <a:ln w="9525">
                  <a:solidFill>
                    <a:schemeClr val="bg1"/>
                  </a:solidFill>
                  <a:prstDash val="solid"/>
                </a:ln>
                <a:effectLst>
                  <a:outerShdw blurRad="12700" dist="38100" dir="2700000" algn="tl" rotWithShape="0">
                    <a:schemeClr val="accent5">
                      <a:lumMod val="60000"/>
                      <a:lumOff val="40000"/>
                    </a:schemeClr>
                  </a:outerShdw>
                </a:effectLst>
                <a:latin typeface="Arial Unicode MS" pitchFamily="34" charset="-128"/>
                <a:ea typeface="Arial Unicode MS" pitchFamily="34" charset="-128"/>
                <a:cs typeface="Arial Unicode MS" pitchFamily="34" charset="-128"/>
              </a:rPr>
              <a:t>-</a:t>
            </a:r>
            <a:r>
              <a:rPr lang="en-GB" sz="7200" b="1" cap="none" spc="0" dirty="0" smtClean="0">
                <a:ln w="9525">
                  <a:solidFill>
                    <a:schemeClr val="bg1"/>
                  </a:solidFill>
                  <a:prstDash val="solid"/>
                </a:ln>
                <a:effectLst>
                  <a:outerShdw blurRad="12700" dist="38100" dir="2700000" algn="tl" rotWithShape="0">
                    <a:schemeClr val="accent5">
                      <a:lumMod val="60000"/>
                      <a:lumOff val="40000"/>
                    </a:schemeClr>
                  </a:outerShdw>
                </a:effectLst>
                <a:latin typeface="Android" pitchFamily="2" charset="0"/>
                <a:cs typeface="Andalus" panose="02020603050405020304" pitchFamily="18" charset="-78"/>
              </a:rPr>
              <a:t> AKL</a:t>
            </a:r>
            <a:endParaRPr lang="en-US" sz="7200" b="1" cap="none" spc="0" dirty="0">
              <a:ln w="9525">
                <a:solidFill>
                  <a:schemeClr val="bg1"/>
                </a:solidFill>
                <a:prstDash val="solid"/>
              </a:ln>
              <a:effectLst>
                <a:outerShdw blurRad="12700" dist="38100" dir="2700000" algn="tl" rotWithShape="0">
                  <a:schemeClr val="accent5">
                    <a:lumMod val="60000"/>
                    <a:lumOff val="40000"/>
                  </a:schemeClr>
                </a:outerShdw>
              </a:effectLst>
              <a:latin typeface="Android" pitchFamily="2" charset="0"/>
              <a:cs typeface="Andalus" panose="02020603050405020304" pitchFamily="18" charset="-78"/>
            </a:endParaRPr>
          </a:p>
        </p:txBody>
      </p:sp>
    </p:spTree>
    <p:extLst>
      <p:ext uri="{BB962C8B-B14F-4D97-AF65-F5344CB8AC3E}">
        <p14:creationId xmlns:p14="http://schemas.microsoft.com/office/powerpoint/2010/main" val="2074735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79982" y="553791"/>
            <a:ext cx="4648085" cy="3046150"/>
          </a:xfrm>
        </p:spPr>
        <p:txBody>
          <a:bodyPr>
            <a:normAutofit/>
          </a:bodyPr>
          <a:lstStyle/>
          <a:p>
            <a:r>
              <a:rPr lang="en-US" sz="3600" dirty="0" smtClean="0"/>
              <a:t>ALLOWS you to Save your favourite photos or bookmarked attractions and public transport information</a:t>
            </a:r>
            <a:endParaRPr lang="en-US" sz="3600" dirty="0"/>
          </a:p>
        </p:txBody>
      </p:sp>
      <p:pic>
        <p:nvPicPr>
          <p:cNvPr id="4" name="Picture 3"/>
          <p:cNvPicPr>
            <a:picLocks noChangeAspect="1"/>
          </p:cNvPicPr>
          <p:nvPr/>
        </p:nvPicPr>
        <p:blipFill rotWithShape="1">
          <a:blip r:embed="rId2"/>
          <a:srcRect l="12447" t="17057" r="63443" b="5084"/>
          <a:stretch/>
        </p:blipFill>
        <p:spPr>
          <a:xfrm>
            <a:off x="7455877" y="208199"/>
            <a:ext cx="3743496" cy="6513343"/>
          </a:xfrm>
          <a:prstGeom prst="rect">
            <a:avLst/>
          </a:prstGeom>
        </p:spPr>
      </p:pic>
    </p:spTree>
    <p:extLst>
      <p:ext uri="{BB962C8B-B14F-4D97-AF65-F5344CB8AC3E}">
        <p14:creationId xmlns:p14="http://schemas.microsoft.com/office/powerpoint/2010/main" val="408529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4125" y="914400"/>
            <a:ext cx="6159668" cy="4629003"/>
          </a:xfrm>
        </p:spPr>
        <p:txBody>
          <a:bodyPr>
            <a:noAutofit/>
          </a:bodyPr>
          <a:lstStyle/>
          <a:p>
            <a:r>
              <a:rPr lang="en-US" sz="3200" cap="none" dirty="0"/>
              <a:t>A</a:t>
            </a:r>
            <a:r>
              <a:rPr lang="en-US" sz="3200" cap="none" dirty="0" smtClean="0"/>
              <a:t>llows users to vote and save as favourite.</a:t>
            </a:r>
            <a:br>
              <a:rPr lang="en-US" sz="3200" cap="none" dirty="0" smtClean="0"/>
            </a:br>
            <a:r>
              <a:rPr lang="en-US" sz="3200" cap="none" dirty="0" smtClean="0"/>
              <a:t/>
            </a:r>
            <a:br>
              <a:rPr lang="en-US" sz="3200" cap="none" dirty="0" smtClean="0"/>
            </a:br>
            <a:r>
              <a:rPr lang="en-US" sz="3200" cap="none" dirty="0" smtClean="0"/>
              <a:t>1. </a:t>
            </a:r>
            <a:r>
              <a:rPr lang="en-US" sz="3200" cap="none" dirty="0" err="1" smtClean="0"/>
              <a:t>Photoinfo</a:t>
            </a:r>
            <a:r>
              <a:rPr lang="en-US" sz="3200" cap="none" dirty="0" smtClean="0">
                <a:sym typeface="Wingdings" panose="05000000000000000000" pitchFamily="2" charset="2"/>
              </a:rPr>
              <a:t> general background of location, when it is uploaded and by whom (username)</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2. Comments limited to 120characters max (reduce clutter). aims to promote feedbacks/suggestions.</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3. A</a:t>
            </a:r>
            <a:r>
              <a:rPr lang="en-US" sz="3200" cap="none" dirty="0" smtClean="0"/>
              <a:t>dmin </a:t>
            </a:r>
            <a:r>
              <a:rPr lang="en-US" sz="3200" cap="none" dirty="0" smtClean="0">
                <a:sym typeface="Wingdings" panose="05000000000000000000" pitchFamily="2" charset="2"/>
              </a:rPr>
              <a:t> allows users to flag inappropriate photos and/or comments.</a:t>
            </a:r>
            <a:endParaRPr lang="en-US" sz="3200" cap="none" dirty="0"/>
          </a:p>
        </p:txBody>
      </p:sp>
      <p:pic>
        <p:nvPicPr>
          <p:cNvPr id="3" name="Picture 2"/>
          <p:cNvPicPr>
            <a:picLocks noChangeAspect="1"/>
          </p:cNvPicPr>
          <p:nvPr/>
        </p:nvPicPr>
        <p:blipFill rotWithShape="1">
          <a:blip r:embed="rId2"/>
          <a:srcRect l="51231" t="19308" r="24675" b="787"/>
          <a:stretch/>
        </p:blipFill>
        <p:spPr>
          <a:xfrm>
            <a:off x="325331" y="193183"/>
            <a:ext cx="3654241" cy="6463291"/>
          </a:xfrm>
          <a:prstGeom prst="rect">
            <a:avLst/>
          </a:prstGeom>
        </p:spPr>
      </p:pic>
    </p:spTree>
    <p:extLst>
      <p:ext uri="{BB962C8B-B14F-4D97-AF65-F5344CB8AC3E}">
        <p14:creationId xmlns:p14="http://schemas.microsoft.com/office/powerpoint/2010/main" val="1173533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43191" y="1081826"/>
            <a:ext cx="6159668" cy="2756078"/>
          </a:xfrm>
        </p:spPr>
        <p:txBody>
          <a:bodyPr>
            <a:noAutofit/>
          </a:bodyPr>
          <a:lstStyle/>
          <a:p>
            <a:r>
              <a:rPr lang="en-US" sz="3600" dirty="0"/>
              <a:t>Navigator shows them the route (incl. walk path in green, bus route in red) from their current location, Est time of arrival and bus info in real time. </a:t>
            </a:r>
          </a:p>
        </p:txBody>
      </p:sp>
      <p:pic>
        <p:nvPicPr>
          <p:cNvPr id="3" name="Picture 2"/>
          <p:cNvPicPr>
            <a:picLocks noChangeAspect="1"/>
          </p:cNvPicPr>
          <p:nvPr/>
        </p:nvPicPr>
        <p:blipFill rotWithShape="1">
          <a:blip r:embed="rId2"/>
          <a:srcRect l="49471" t="15222" r="22694" b="4543"/>
          <a:stretch/>
        </p:blipFill>
        <p:spPr>
          <a:xfrm>
            <a:off x="7972024" y="437881"/>
            <a:ext cx="3979572" cy="6118062"/>
          </a:xfrm>
          <a:prstGeom prst="rect">
            <a:avLst/>
          </a:prstGeom>
        </p:spPr>
      </p:pic>
    </p:spTree>
    <p:extLst>
      <p:ext uri="{BB962C8B-B14F-4D97-AF65-F5344CB8AC3E}">
        <p14:creationId xmlns:p14="http://schemas.microsoft.com/office/powerpoint/2010/main" val="3806329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54" y="997159"/>
            <a:ext cx="6159668" cy="4682423"/>
          </a:xfrm>
        </p:spPr>
        <p:txBody>
          <a:bodyPr>
            <a:normAutofit fontScale="90000"/>
          </a:bodyPr>
          <a:lstStyle/>
          <a:p>
            <a:r>
              <a:rPr lang="en-US" sz="2900" b="1" dirty="0" smtClean="0">
                <a:latin typeface="Aharoni" panose="02010803020104030203" pitchFamily="2" charset="-79"/>
                <a:cs typeface="Aharoni" panose="02010803020104030203" pitchFamily="2" charset="-79"/>
              </a:rPr>
              <a:t>Incentives?</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1. “karma” – </a:t>
            </a:r>
            <a:r>
              <a:rPr lang="en-US" sz="2900" dirty="0" err="1" smtClean="0">
                <a:latin typeface="Arabic Typesetting" panose="03020402040406030203" pitchFamily="66" charset="-78"/>
                <a:cs typeface="Arabic Typesetting" panose="03020402040406030203" pitchFamily="66" charset="-78"/>
              </a:rPr>
              <a:t>ie</a:t>
            </a:r>
            <a:r>
              <a:rPr lang="en-US" sz="2900" dirty="0" smtClean="0">
                <a:latin typeface="Arabic Typesetting" panose="03020402040406030203" pitchFamily="66" charset="-78"/>
                <a:cs typeface="Arabic Typesetting" panose="03020402040406030203" pitchFamily="66" charset="-78"/>
              </a:rPr>
              <a:t>. </a:t>
            </a:r>
            <a:r>
              <a:rPr lang="en-US" sz="2900" dirty="0" err="1" smtClean="0">
                <a:latin typeface="Arabic Typesetting" panose="03020402040406030203" pitchFamily="66" charset="-78"/>
                <a:cs typeface="Arabic Typesetting" panose="03020402040406030203" pitchFamily="66" charset="-78"/>
              </a:rPr>
              <a:t>Reddit</a:t>
            </a:r>
            <a:r>
              <a:rPr lang="en-US" sz="2900" dirty="0" smtClean="0">
                <a:latin typeface="Arabic Typesetting" panose="03020402040406030203" pitchFamily="66" charset="-78"/>
                <a:cs typeface="Arabic Typesetting" panose="03020402040406030203" pitchFamily="66" charset="-78"/>
              </a:rPr>
              <a:t>.</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2. expert navigators helping first timers and explorers – and getting rewarded.</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3. understanding of landmarks and attractions around Auckland enables new visitors to be more street smart, and cutting down cost and time of travel.</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4. most have great photos of the city – no where else to share other than </a:t>
            </a:r>
            <a:r>
              <a:rPr lang="en-US" sz="2900" dirty="0" err="1" smtClean="0">
                <a:latin typeface="Arabic Typesetting" panose="03020402040406030203" pitchFamily="66" charset="-78"/>
                <a:cs typeface="Arabic Typesetting" panose="03020402040406030203" pitchFamily="66" charset="-78"/>
              </a:rPr>
              <a:t>facebook</a:t>
            </a:r>
            <a:r>
              <a:rPr lang="en-US" sz="2900" dirty="0" smtClean="0">
                <a:latin typeface="Arabic Typesetting" panose="03020402040406030203" pitchFamily="66" charset="-78"/>
                <a:cs typeface="Arabic Typesetting" panose="03020402040406030203" pitchFamily="66" charset="-78"/>
              </a:rPr>
              <a:t> or friends/family. </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endParaRPr lang="en-US" sz="29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603503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645" y="3944581"/>
            <a:ext cx="8033896" cy="897876"/>
          </a:xfrm>
        </p:spPr>
        <p:txBody>
          <a:bodyPr>
            <a:normAutofit/>
          </a:bodyPr>
          <a:lstStyle/>
          <a:p>
            <a:pPr marL="0" indent="0">
              <a:buNone/>
            </a:pPr>
            <a:r>
              <a:rPr lang="en-NZ" sz="5000" cap="all" spc="100" dirty="0">
                <a:latin typeface="Freestyle Script" panose="030804020302050B0404" pitchFamily="66" charset="0"/>
                <a:ea typeface="+mj-ea"/>
                <a:cs typeface="+mj-cs"/>
              </a:rPr>
              <a:t>	</a:t>
            </a:r>
          </a:p>
        </p:txBody>
      </p:sp>
      <p:sp>
        <p:nvSpPr>
          <p:cNvPr id="4" name="Title 1"/>
          <p:cNvSpPr txBox="1">
            <a:spLocks/>
          </p:cNvSpPr>
          <p:nvPr/>
        </p:nvSpPr>
        <p:spPr>
          <a:xfrm>
            <a:off x="763650" y="2286000"/>
            <a:ext cx="11239459" cy="142311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endParaRPr lang="en-GB" dirty="0">
              <a:solidFill>
                <a:schemeClr val="tx1"/>
              </a:solidFill>
              <a:latin typeface="Arial Unicode MS" pitchFamily="34" charset="-128"/>
              <a:ea typeface="Arial Unicode MS" pitchFamily="34" charset="-128"/>
              <a:cs typeface="Arial Unicode MS" pitchFamily="34" charset="-128"/>
            </a:endParaRPr>
          </a:p>
        </p:txBody>
      </p:sp>
      <p:sp>
        <p:nvSpPr>
          <p:cNvPr id="5" name="TextBox 4"/>
          <p:cNvSpPr txBox="1"/>
          <p:nvPr/>
        </p:nvSpPr>
        <p:spPr>
          <a:xfrm>
            <a:off x="5962650" y="2997557"/>
            <a:ext cx="5326907" cy="584775"/>
          </a:xfrm>
          <a:prstGeom prst="rect">
            <a:avLst/>
          </a:prstGeom>
          <a:noFill/>
        </p:spPr>
        <p:txBody>
          <a:bodyPr wrap="none" rtlCol="0">
            <a:spAutoFit/>
          </a:bodyPr>
          <a:lstStyle/>
          <a:p>
            <a:r>
              <a:rPr lang="en-US" sz="3200" dirty="0" smtClean="0"/>
              <a:t>Found yourself in a new place?</a:t>
            </a:r>
            <a:endParaRPr lang="en-US" sz="3200" dirty="0"/>
          </a:p>
        </p:txBody>
      </p:sp>
      <p:sp>
        <p:nvSpPr>
          <p:cNvPr id="6" name="TextBox 5"/>
          <p:cNvSpPr txBox="1"/>
          <p:nvPr/>
        </p:nvSpPr>
        <p:spPr>
          <a:xfrm>
            <a:off x="1085850" y="4914900"/>
            <a:ext cx="8991600" cy="523220"/>
          </a:xfrm>
          <a:prstGeom prst="rect">
            <a:avLst/>
          </a:prstGeom>
          <a:noFill/>
        </p:spPr>
        <p:txBody>
          <a:bodyPr wrap="square" rtlCol="0">
            <a:spAutoFit/>
          </a:bodyPr>
          <a:lstStyle/>
          <a:p>
            <a:r>
              <a:rPr lang="en-US" sz="2800" dirty="0" smtClean="0"/>
              <a:t>Been bored and can’t think of anything to do?</a:t>
            </a:r>
            <a:endParaRPr lang="en-US" sz="2800" dirty="0"/>
          </a:p>
        </p:txBody>
      </p:sp>
      <p:sp>
        <p:nvSpPr>
          <p:cNvPr id="7" name="Title 6"/>
          <p:cNvSpPr>
            <a:spLocks noGrp="1"/>
          </p:cNvSpPr>
          <p:nvPr>
            <p:ph type="title"/>
          </p:nvPr>
        </p:nvSpPr>
        <p:spPr/>
        <p:txBody>
          <a:bodyPr>
            <a:normAutofit/>
          </a:bodyPr>
          <a:lstStyle/>
          <a:p>
            <a:r>
              <a:rPr lang="en-US" sz="6000" b="1" dirty="0" smtClean="0"/>
              <a:t>Have you ever…</a:t>
            </a:r>
            <a:endParaRPr lang="en-US" sz="6000" b="1" dirty="0"/>
          </a:p>
        </p:txBody>
      </p:sp>
    </p:spTree>
    <p:extLst>
      <p:ext uri="{BB962C8B-B14F-4D97-AF65-F5344CB8AC3E}">
        <p14:creationId xmlns:p14="http://schemas.microsoft.com/office/powerpoint/2010/main" val="326271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80948"/>
          </a:xfrm>
        </p:spPr>
        <p:txBody>
          <a:bodyPr>
            <a:noAutofit/>
          </a:bodyPr>
          <a:lstStyle/>
          <a:p>
            <a:pPr algn="ctr"/>
            <a:r>
              <a:rPr lang="en-NZ" sz="9000" dirty="0" smtClean="0"/>
              <a:t>[Logo comes here]</a:t>
            </a:r>
            <a:endParaRPr lang="en-GB" sz="9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1773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rotWithShape="1">
          <a:blip r:embed="rId2"/>
          <a:srcRect l="18383" t="9323" r="1715" b="10591"/>
          <a:stretch/>
        </p:blipFill>
        <p:spPr>
          <a:xfrm>
            <a:off x="14514" y="0"/>
            <a:ext cx="12177486" cy="6865257"/>
          </a:xfrm>
          <a:prstGeom prst="rect">
            <a:avLst/>
          </a:prstGeom>
        </p:spPr>
      </p:pic>
      <p:pic>
        <p:nvPicPr>
          <p:cNvPr id="5" name="Picture 4"/>
          <p:cNvPicPr>
            <a:picLocks noChangeAspect="1"/>
          </p:cNvPicPr>
          <p:nvPr/>
        </p:nvPicPr>
        <p:blipFill>
          <a:blip r:embed="rId3"/>
          <a:stretch>
            <a:fillRect/>
          </a:stretch>
        </p:blipFill>
        <p:spPr>
          <a:xfrm>
            <a:off x="5462973" y="3189401"/>
            <a:ext cx="1490422" cy="1379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3304862" y="1690688"/>
            <a:ext cx="1144302" cy="115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5"/>
          <a:stretch>
            <a:fillRect/>
          </a:stretch>
        </p:blipFill>
        <p:spPr>
          <a:xfrm>
            <a:off x="5141382" y="75636"/>
            <a:ext cx="1128547" cy="92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stretch>
            <a:fillRect/>
          </a:stretch>
        </p:blipFill>
        <p:spPr>
          <a:xfrm>
            <a:off x="3846285" y="3308555"/>
            <a:ext cx="1343467" cy="1031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2783083" y="5631997"/>
            <a:ext cx="1263227" cy="1089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8"/>
          <a:stretch>
            <a:fillRect/>
          </a:stretch>
        </p:blipFill>
        <p:spPr>
          <a:xfrm>
            <a:off x="5039459" y="1960562"/>
            <a:ext cx="847028" cy="1000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9"/>
          <a:stretch>
            <a:fillRect/>
          </a:stretch>
        </p:blipFill>
        <p:spPr>
          <a:xfrm>
            <a:off x="9368212" y="1197344"/>
            <a:ext cx="1136728" cy="1069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10"/>
          <a:stretch>
            <a:fillRect/>
          </a:stretch>
        </p:blipFill>
        <p:spPr>
          <a:xfrm>
            <a:off x="1102689" y="537314"/>
            <a:ext cx="1359456" cy="999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1"/>
          <a:stretch>
            <a:fillRect/>
          </a:stretch>
        </p:blipFill>
        <p:spPr>
          <a:xfrm>
            <a:off x="-34399" y="1889806"/>
            <a:ext cx="1331596" cy="965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12"/>
          <a:stretch>
            <a:fillRect/>
          </a:stretch>
        </p:blipFill>
        <p:spPr>
          <a:xfrm>
            <a:off x="5115075" y="5189835"/>
            <a:ext cx="1542823" cy="1232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13"/>
          <a:stretch>
            <a:fillRect/>
          </a:stretch>
        </p:blipFill>
        <p:spPr>
          <a:xfrm>
            <a:off x="9042500" y="4775200"/>
            <a:ext cx="1630982" cy="140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2085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Why?</a:t>
            </a:r>
            <a:endParaRPr lang="en-US" sz="6000" b="1" dirty="0"/>
          </a:p>
        </p:txBody>
      </p:sp>
      <p:sp>
        <p:nvSpPr>
          <p:cNvPr id="3" name="Content Placeholder 2"/>
          <p:cNvSpPr>
            <a:spLocks noGrp="1"/>
          </p:cNvSpPr>
          <p:nvPr>
            <p:ph idx="1"/>
          </p:nvPr>
        </p:nvSpPr>
        <p:spPr>
          <a:xfrm>
            <a:off x="2000250" y="1562101"/>
            <a:ext cx="9582150" cy="4564066"/>
          </a:xfrm>
        </p:spPr>
        <p:txBody>
          <a:bodyPr>
            <a:normAutofit/>
          </a:bodyPr>
          <a:lstStyle/>
          <a:p>
            <a:r>
              <a:rPr lang="en-US" sz="4000" dirty="0" smtClean="0"/>
              <a:t>Give people something to do!</a:t>
            </a:r>
          </a:p>
          <a:p>
            <a:endParaRPr lang="en-US" sz="4000" dirty="0" smtClean="0"/>
          </a:p>
          <a:p>
            <a:r>
              <a:rPr lang="en-US" sz="4000" dirty="0" smtClean="0"/>
              <a:t>Create explorers</a:t>
            </a:r>
          </a:p>
          <a:p>
            <a:endParaRPr lang="en-US" sz="4000" dirty="0" smtClean="0"/>
          </a:p>
          <a:p>
            <a:r>
              <a:rPr lang="en-US" sz="4000" dirty="0" smtClean="0"/>
              <a:t>Give people a reason to use public transport</a:t>
            </a:r>
            <a:endParaRPr lang="en-US" sz="4000" dirty="0"/>
          </a:p>
        </p:txBody>
      </p:sp>
    </p:spTree>
    <p:extLst>
      <p:ext uri="{BB962C8B-B14F-4D97-AF65-F5344CB8AC3E}">
        <p14:creationId xmlns:p14="http://schemas.microsoft.com/office/powerpoint/2010/main" val="2024401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How?</a:t>
            </a:r>
            <a:endParaRPr lang="en-US" sz="6000" b="1" dirty="0"/>
          </a:p>
        </p:txBody>
      </p:sp>
      <p:sp>
        <p:nvSpPr>
          <p:cNvPr id="3" name="Content Placeholder 2"/>
          <p:cNvSpPr>
            <a:spLocks noGrp="1"/>
          </p:cNvSpPr>
          <p:nvPr>
            <p:ph idx="1"/>
          </p:nvPr>
        </p:nvSpPr>
        <p:spPr>
          <a:xfrm>
            <a:off x="2038350" y="1866903"/>
            <a:ext cx="3581400" cy="4525963"/>
          </a:xfrm>
        </p:spPr>
        <p:txBody>
          <a:bodyPr>
            <a:normAutofit/>
          </a:bodyPr>
          <a:lstStyle/>
          <a:p>
            <a:pPr marL="0" indent="0">
              <a:buNone/>
            </a:pPr>
            <a:r>
              <a:rPr lang="en-US" sz="4400" b="1" dirty="0" smtClean="0"/>
              <a:t>Design Ideals</a:t>
            </a:r>
          </a:p>
          <a:p>
            <a:r>
              <a:rPr lang="en-US" sz="4400" dirty="0" smtClean="0"/>
              <a:t>Speed</a:t>
            </a:r>
          </a:p>
          <a:p>
            <a:r>
              <a:rPr lang="en-US" sz="4400" dirty="0" smtClean="0"/>
              <a:t>Simplicity</a:t>
            </a:r>
          </a:p>
          <a:p>
            <a:r>
              <a:rPr lang="en-US" sz="4400" dirty="0" smtClean="0"/>
              <a:t>Trust</a:t>
            </a:r>
            <a:endParaRPr lang="en-US" sz="4400" dirty="0"/>
          </a:p>
        </p:txBody>
      </p:sp>
    </p:spTree>
    <p:extLst>
      <p:ext uri="{BB962C8B-B14F-4D97-AF65-F5344CB8AC3E}">
        <p14:creationId xmlns:p14="http://schemas.microsoft.com/office/powerpoint/2010/main" val="4077862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Features</a:t>
            </a:r>
            <a:endParaRPr lang="en-US" sz="6000" b="1" dirty="0"/>
          </a:p>
        </p:txBody>
      </p:sp>
      <p:sp>
        <p:nvSpPr>
          <p:cNvPr id="3" name="Content Placeholder 2"/>
          <p:cNvSpPr>
            <a:spLocks noGrp="1"/>
          </p:cNvSpPr>
          <p:nvPr>
            <p:ph idx="1"/>
          </p:nvPr>
        </p:nvSpPr>
        <p:spPr>
          <a:xfrm>
            <a:off x="4076700" y="2362200"/>
            <a:ext cx="8705850" cy="3763966"/>
          </a:xfrm>
        </p:spPr>
        <p:txBody>
          <a:bodyPr>
            <a:normAutofit/>
          </a:bodyPr>
          <a:lstStyle/>
          <a:p>
            <a:pPr marL="0" indent="0">
              <a:buNone/>
            </a:pPr>
            <a:r>
              <a:rPr lang="en-US" dirty="0" smtClean="0"/>
              <a:t>Direct Upload with </a:t>
            </a:r>
            <a:r>
              <a:rPr lang="en-US" dirty="0" err="1" smtClean="0"/>
              <a:t>Geolocation</a:t>
            </a:r>
            <a:endParaRPr lang="en-US" dirty="0" smtClean="0"/>
          </a:p>
          <a:p>
            <a:pPr marL="0" indent="0">
              <a:buNone/>
            </a:pPr>
            <a:endParaRPr lang="en-US" sz="3600" dirty="0" smtClean="0"/>
          </a:p>
          <a:p>
            <a:pPr marL="0" indent="0">
              <a:buNone/>
            </a:pPr>
            <a:r>
              <a:rPr lang="en-US" dirty="0" smtClean="0"/>
              <a:t>Love</a:t>
            </a:r>
          </a:p>
          <a:p>
            <a:pPr marL="0" indent="0">
              <a:buNone/>
            </a:pPr>
            <a:endParaRPr lang="en-US" sz="3600" dirty="0" smtClean="0"/>
          </a:p>
          <a:p>
            <a:pPr marL="0" indent="0">
              <a:buNone/>
            </a:pPr>
            <a:r>
              <a:rPr lang="en-US" dirty="0" smtClean="0"/>
              <a:t>Directions</a:t>
            </a:r>
            <a:endParaRPr lang="en-US" dirty="0"/>
          </a:p>
        </p:txBody>
      </p:sp>
      <p:sp>
        <p:nvSpPr>
          <p:cNvPr id="4" name="AutoShape 2" descr="http://www.clker.com/cliparts/b/7/6/5/1308001441853739087google%20maps%20pi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www.clker.com/cliparts/b/7/6/5/1308001441853739087google%20maps%20pin.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www.clker.com/cliparts/b/7/6/5/1308001441853739087google%20maps%20pin.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http://www.clker.com/cliparts/b/7/6/5/1308001441853739087google%20maps%20pin.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static.vecteezy.com/system/resources/previews/000/014/975/original/google-marker-preview.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a:stretch/>
        </p:blipFill>
        <p:spPr bwMode="auto">
          <a:xfrm>
            <a:off x="2928605" y="2180564"/>
            <a:ext cx="529734" cy="920484"/>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Jonathon\Pictures\upbo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572" y="3562041"/>
            <a:ext cx="611801" cy="61180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cdn1.iconfinder.com/data/icons/Android-R2-png/512/Maps-Android-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8262" y="4731371"/>
            <a:ext cx="836726" cy="83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82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780628" y="585216"/>
            <a:ext cx="4923692" cy="4282206"/>
          </a:xfrm>
        </p:spPr>
        <p:txBody>
          <a:bodyPr>
            <a:normAutofit fontScale="90000"/>
          </a:bodyPr>
          <a:lstStyle/>
          <a:p>
            <a:r>
              <a:rPr lang="en-US" sz="3200" dirty="0" smtClean="0"/>
              <a:t>User browses through uploaded photos on map, taps on a photo which caught their attention –</a:t>
            </a:r>
            <a:br>
              <a:rPr lang="en-US" sz="3200" dirty="0" smtClean="0"/>
            </a:br>
            <a:r>
              <a:rPr lang="en-US" sz="3200" dirty="0"/>
              <a:t/>
            </a:r>
            <a:br>
              <a:rPr lang="en-US" sz="3200" dirty="0"/>
            </a:br>
            <a:r>
              <a:rPr lang="en-US" sz="3200" cap="none" dirty="0" smtClean="0"/>
              <a:t>This brings them to a screen containing location background, user comments, public transport information and number of votes. </a:t>
            </a:r>
            <a:endParaRPr lang="en-US" sz="3200" cap="none" dirty="0"/>
          </a:p>
        </p:txBody>
      </p:sp>
    </p:spTree>
    <p:extLst>
      <p:ext uri="{BB962C8B-B14F-4D97-AF65-F5344CB8AC3E}">
        <p14:creationId xmlns:p14="http://schemas.microsoft.com/office/powerpoint/2010/main" val="4032106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173328" y="394924"/>
            <a:ext cx="3784210" cy="5344693"/>
          </a:xfrm>
        </p:spPr>
        <p:txBody>
          <a:bodyPr>
            <a:normAutofit/>
          </a:bodyPr>
          <a:lstStyle/>
          <a:p>
            <a:r>
              <a:rPr lang="en-US" sz="3600" dirty="0" smtClean="0"/>
              <a:t>User contributions creates content of alerts for other users seeking activities for the day – refreshed by the minute and moderated. </a:t>
            </a:r>
            <a:endParaRPr lang="en-US" sz="3600" dirty="0"/>
          </a:p>
        </p:txBody>
      </p:sp>
      <p:pic>
        <p:nvPicPr>
          <p:cNvPr id="4" name="Picture 3"/>
          <p:cNvPicPr>
            <a:picLocks noChangeAspect="1"/>
          </p:cNvPicPr>
          <p:nvPr/>
        </p:nvPicPr>
        <p:blipFill rotWithShape="1">
          <a:blip r:embed="rId2"/>
          <a:srcRect l="33854" t="13528" r="42468" b="9013"/>
          <a:stretch/>
        </p:blipFill>
        <p:spPr>
          <a:xfrm>
            <a:off x="506436" y="394924"/>
            <a:ext cx="3559125" cy="6273162"/>
          </a:xfrm>
          <a:prstGeom prst="rect">
            <a:avLst/>
          </a:prstGeom>
        </p:spPr>
      </p:pic>
      <p:pic>
        <p:nvPicPr>
          <p:cNvPr id="5" name="Picture 4"/>
          <p:cNvPicPr>
            <a:picLocks noChangeAspect="1"/>
          </p:cNvPicPr>
          <p:nvPr/>
        </p:nvPicPr>
        <p:blipFill rotWithShape="1">
          <a:blip r:embed="rId3"/>
          <a:srcRect l="29638" t="19548" r="38791" b="6003"/>
          <a:stretch/>
        </p:blipFill>
        <p:spPr>
          <a:xfrm>
            <a:off x="4065561" y="168812"/>
            <a:ext cx="4107767" cy="5401994"/>
          </a:xfrm>
          <a:prstGeom prst="rect">
            <a:avLst/>
          </a:prstGeom>
        </p:spPr>
      </p:pic>
    </p:spTree>
    <p:extLst>
      <p:ext uri="{BB962C8B-B14F-4D97-AF65-F5344CB8AC3E}">
        <p14:creationId xmlns:p14="http://schemas.microsoft.com/office/powerpoint/2010/main" val="3197800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xmlns=""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402</TotalTime>
  <Words>167</Words>
  <Application>Microsoft Office PowerPoint</Application>
  <PresentationFormat>Custom</PresentationFormat>
  <Paragraphs>30</Paragraphs>
  <Slides>13</Slides>
  <Notes>0</Notes>
  <HiddenSlides>5</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Integral</vt:lpstr>
      <vt:lpstr>Office Theme</vt:lpstr>
      <vt:lpstr>PowerPoint Presentation</vt:lpstr>
      <vt:lpstr>Have you ever…</vt:lpstr>
      <vt:lpstr>[Logo comes here]</vt:lpstr>
      <vt:lpstr>PowerPoint Presentation</vt:lpstr>
      <vt:lpstr>Why?</vt:lpstr>
      <vt:lpstr>How?</vt:lpstr>
      <vt:lpstr>Features</vt:lpstr>
      <vt:lpstr>User browses through uploaded photos on map, taps on a photo which caught their attention –  This brings them to a screen containing location background, user comments, public transport information and number of votes. </vt:lpstr>
      <vt:lpstr>User contributions creates content of alerts for other users seeking activities for the day – refreshed by the minute and moderated. </vt:lpstr>
      <vt:lpstr>ALLOWS you to Save your favourite photos or bookmarked attractions and public transport information</vt:lpstr>
      <vt:lpstr>Allows users to vote and save as favourite.  1. Photoinfo general background of location, when it is uploaded and by whom (username)  2. Comments limited to 120characters max (reduce clutter). aims to promote feedbacks/suggestions.  3. Admin  allows users to flag inappropriate photos and/or comments.</vt:lpstr>
      <vt:lpstr>Navigator shows them the route (incl. walk path in green, bus route in red) from their current location, Est time of arrival and bus info in real time. </vt:lpstr>
      <vt:lpstr>Incentives?  1. “karma” – ie. Reddit.  2. expert navigators helping first timers and explorers – and getting rewarded.  3. understanding of landmarks and attractions around Auckland enables new visitors to be more street smart, and cutting down cost and time of travel.  4. most have great photos of the city – no where else to share other than facebook or friends/family.   </vt:lpstr>
    </vt:vector>
  </TitlesOfParts>
  <Company>Vodafone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TourAKL</dc:title>
  <dc:creator>Shields, Jonathon, Vodafone NZ</dc:creator>
  <cp:lastModifiedBy>Jonathon</cp:lastModifiedBy>
  <cp:revision>26</cp:revision>
  <dcterms:created xsi:type="dcterms:W3CDTF">2014-05-20T02:08:47Z</dcterms:created>
  <dcterms:modified xsi:type="dcterms:W3CDTF">2014-05-25T20:54:48Z</dcterms:modified>
</cp:coreProperties>
</file>